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46"/>
  </p:notesMasterIdLst>
  <p:sldIdLst>
    <p:sldId id="256" r:id="rId2"/>
    <p:sldId id="482" r:id="rId3"/>
    <p:sldId id="529" r:id="rId4"/>
    <p:sldId id="511" r:id="rId5"/>
    <p:sldId id="481" r:id="rId6"/>
    <p:sldId id="508" r:id="rId7"/>
    <p:sldId id="488" r:id="rId8"/>
    <p:sldId id="503" r:id="rId9"/>
    <p:sldId id="504" r:id="rId10"/>
    <p:sldId id="506" r:id="rId11"/>
    <p:sldId id="507" r:id="rId12"/>
    <p:sldId id="509" r:id="rId13"/>
    <p:sldId id="510" r:id="rId14"/>
    <p:sldId id="489" r:id="rId15"/>
    <p:sldId id="512" r:id="rId16"/>
    <p:sldId id="513" r:id="rId17"/>
    <p:sldId id="505" r:id="rId18"/>
    <p:sldId id="495" r:id="rId19"/>
    <p:sldId id="496" r:id="rId20"/>
    <p:sldId id="514" r:id="rId21"/>
    <p:sldId id="490" r:id="rId22"/>
    <p:sldId id="491" r:id="rId23"/>
    <p:sldId id="515" r:id="rId24"/>
    <p:sldId id="516" r:id="rId25"/>
    <p:sldId id="517" r:id="rId26"/>
    <p:sldId id="518" r:id="rId27"/>
    <p:sldId id="492" r:id="rId28"/>
    <p:sldId id="519" r:id="rId29"/>
    <p:sldId id="520" r:id="rId30"/>
    <p:sldId id="493" r:id="rId31"/>
    <p:sldId id="497" r:id="rId32"/>
    <p:sldId id="498" r:id="rId33"/>
    <p:sldId id="500" r:id="rId34"/>
    <p:sldId id="521" r:id="rId35"/>
    <p:sldId id="523" r:id="rId36"/>
    <p:sldId id="524" r:id="rId37"/>
    <p:sldId id="525" r:id="rId38"/>
    <p:sldId id="526" r:id="rId39"/>
    <p:sldId id="528" r:id="rId40"/>
    <p:sldId id="501" r:id="rId41"/>
    <p:sldId id="527" r:id="rId42"/>
    <p:sldId id="494" r:id="rId43"/>
    <p:sldId id="522" r:id="rId44"/>
    <p:sldId id="50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D3"/>
    <a:srgbClr val="189006"/>
    <a:srgbClr val="E042C4"/>
    <a:srgbClr val="9EE08B"/>
    <a:srgbClr val="E0D21F"/>
    <a:srgbClr val="779355"/>
    <a:srgbClr val="82E0DB"/>
    <a:srgbClr val="936147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6"/>
    <p:restoredTop sz="84586"/>
  </p:normalViewPr>
  <p:slideViewPr>
    <p:cSldViewPr snapToGrid="0" snapToObjects="1">
      <p:cViewPr>
        <p:scale>
          <a:sx n="165" d="100"/>
          <a:sy n="165" d="100"/>
        </p:scale>
        <p:origin x="14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homrj.files.wordpress.com</a:t>
            </a:r>
            <a:r>
              <a:rPr lang="it-IT" dirty="0"/>
              <a:t>/2009/12/cat8_gallery__394x4000.jpg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https://www.font-generator.com/fonts/Bloody/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Creepy stuff does happen.</a:t>
            </a:r>
          </a:p>
          <a:p>
            <a:endParaRPr lang="en-US"/>
          </a:p>
          <a:p>
            <a:r>
              <a:rPr lang="en-US"/>
              <a:t>https://bits.blogs.nytimes.com/2012/03/30/girls-around-me-ios-app-takes-creepy-to-a-new-level/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8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https://www.wired.co.uk/article/23andme-api-blocks-based-on-race-gender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96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 noir is often more about future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People who do this</a:t>
            </a:r>
            <a:r>
              <a:rPr lang="en-US" baseline="0"/>
              <a:t> stuff have clear reasons, so they want to do it well!</a:t>
            </a:r>
            <a:endParaRPr lang="en-US"/>
          </a:p>
          <a:p>
            <a:r>
              <a:rPr lang="en-US"/>
              <a:t>Photo: Alan</a:t>
            </a:r>
            <a:r>
              <a:rPr lang="en-US" baseline="0"/>
              <a:t> Rickman as Snape in Harry Potter</a:t>
            </a:r>
            <a:r>
              <a:rPr lang="mr-IN" baseline="0"/>
              <a:t>…</a:t>
            </a: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8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Usually</a:t>
            </a:r>
            <a:r>
              <a:rPr lang="en-US" baseline="0"/>
              <a:t> to make money! But how?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27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https://twitter.com/chillfinn/status/872389496737861633/photo/1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3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Both of these break the same rule about expecting what a button will do, and following line of sight.</a:t>
            </a:r>
          </a:p>
          <a:p>
            <a:endParaRPr lang="en-US"/>
          </a:p>
          <a:p>
            <a:r>
              <a:rPr lang="en-US"/>
              <a:t>Left: https://twitter.com/chillfinn/status/872389496737861633/photo/1</a:t>
            </a:r>
          </a:p>
          <a:p>
            <a:r>
              <a:rPr lang="en-US"/>
              <a:t>Right:</a:t>
            </a:r>
            <a:r>
              <a:rPr lang="en-US" baseline="0"/>
              <a:t> https://twitter.com/kristinalustig/status/874986152012505088/photo/1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8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https://darkpatterns.org/types-of-dark-pattern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0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case, both options will cause the update to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3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case, the first Q is opt-out and the second is opt-in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always reminds me of biomimicry – ads have evolved to look like functional buttons.</a:t>
            </a:r>
          </a:p>
          <a:p>
            <a:endParaRPr lang="en-US"/>
          </a:p>
          <a:p>
            <a:r>
              <a:rPr lang="en-US"/>
              <a:t>https://darkpatterns.org/types-of-dark-pattern/disguised-ads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89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http://confirmshaming.tumblr.com/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http://www.cleanmpg.com/community/index.php?threads/44707/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invert Nielsen’s usability heuristics.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2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Left: Williams</a:t>
            </a:r>
            <a:r>
              <a:rPr lang="en-US" baseline="0"/>
              <a:t> and Graham bar door, from https://lifeandthyme.com/wp-content/uploads/2016/01/williams-and-graham-16-669x1024.jpg</a:t>
            </a:r>
          </a:p>
          <a:p>
            <a:endParaRPr lang="en-US"/>
          </a:p>
          <a:p>
            <a:r>
              <a:rPr lang="en-US"/>
              <a:t>It’s hiding the affordance! In this case, this is intended</a:t>
            </a:r>
            <a:r>
              <a:rPr lang="en-US" baseline="0"/>
              <a:t> for fun.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1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Examples: students, the university, parents, cleaning staff,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18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https://www.metafilter.com/95152/Userdriven-discontent#3256046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Find my iPhone image from Apple’s App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1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example where the feature was integrated! kinda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 image: http://blog.toyotaofnorthcharlotte.com/wp-content/uploads/2015/11/parking-brake.png</a:t>
            </a:r>
          </a:p>
          <a:p>
            <a:r>
              <a:rPr lang="en-US"/>
              <a:t>Pills: https://qz.com/796794/clearrx-people-are-digging-through-their-trash-to-save-targets-well-designed-prescription-pill-bottles/</a:t>
            </a:r>
          </a:p>
          <a:p>
            <a:endParaRPr lang="en-US"/>
          </a:p>
          <a:p>
            <a:r>
              <a:rPr lang="en-US"/>
              <a:t>Note these are different!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 image: http://blog.toyotaofnorthcharlotte.com/wp-content/uploads/2015/11/parking-brake.png</a:t>
            </a:r>
          </a:p>
          <a:p>
            <a:r>
              <a:rPr lang="en-US"/>
              <a:t>Pills: https://qz.com/796794/clearrx-people-are-digging-through-their-trash-to-save-targets-well-designed-prescription-pill-bottles/</a:t>
            </a:r>
          </a:p>
          <a:p>
            <a:endParaRPr lang="en-US"/>
          </a:p>
          <a:p>
            <a:r>
              <a:rPr lang="en-US"/>
              <a:t>Note these are different! One is about making an action difficult to perform accidentally; the other is to protect</a:t>
            </a:r>
            <a:r>
              <a:rPr lang="en-US" baseline="0"/>
              <a:t> against certain users</a:t>
            </a:r>
          </a:p>
          <a:p>
            <a:endParaRPr lang="en-US" baseline="0"/>
          </a:p>
          <a:p>
            <a:r>
              <a:rPr lang="en-US" baseline="0"/>
              <a:t>For things like deleting files, we might want to allow it, but allow undo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5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we all know, the Injustice League</a:t>
            </a:r>
            <a:r>
              <a:rPr lang="en-US" baseline="0"/>
              <a:t> is the inverted bad guys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2400"/>
              </a:spcBef>
              <a:spcAft>
                <a:spcPts val="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 marL="822960" indent="-457200">
              <a:spcBef>
                <a:spcPts val="1200"/>
              </a:spcBef>
              <a:spcAft>
                <a:spcPts val="0"/>
              </a:spcAft>
              <a:buFont typeface="ArialMT" charset="0"/>
              <a:buChar char="—"/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53FAD56B-19B0-7E49-8A63-E22C22CE478D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5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83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8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CxanZ3NHeAhXD5YMKHWlMC6gQjRx6BAgBEAU&amp;url=https%3A%2F%2Fitunes.apple.com%2Fus%2Fapp%2Ffind-my-friends%2Fid466122094%3Fmt%3D8&amp;psig=AOvVaw3A_uPxs5dOWbnAIcUJdbAJ&amp;ust=154221069279779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arkpatterns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firmshaming.tumblr.com/image/17693638725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j0Omn6tHeAhVE44MKHdxxAgUQjRx6BAgBEAU&amp;url=http%3A%2F%2Fwww.cleanmpg.com%2Fcommunity%2Findex.php%3Fthreads%2F44707%2F&amp;psig=AOvVaw2IYt7QEDMc9rIZBC885kwR&amp;ust=154221435139889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verge.com/2013/8/29/4640308/dark-patterns-inside-the-interfaces-designed-to-trick-you" TargetMode="External"/><Relationship Id="rId3" Type="http://schemas.openxmlformats.org/officeDocument/2006/relationships/hyperlink" Target="https://darkpatterns.org/" TargetMode="External"/><Relationship Id="rId7" Type="http://schemas.openxmlformats.org/officeDocument/2006/relationships/hyperlink" Target="https://uxdesign.cc/dark-patterns-in-ux-design-7009a83b233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xplanet.org/5-common-ux-dark-patterns-and-user-friendly-alternatives-6c8c2f127242" TargetMode="External"/><Relationship Id="rId5" Type="http://schemas.openxmlformats.org/officeDocument/2006/relationships/hyperlink" Target="https://www.youtube.com/watch?v=kxkrdLI6e6M" TargetMode="External"/><Relationship Id="rId4" Type="http://schemas.openxmlformats.org/officeDocument/2006/relationships/hyperlink" Target="https://twitter.com/darkpattern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filter.com/95152/Userdriven-discontent#325604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953"/>
          <a:stretch/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20145"/>
            <a:ext cx="9143999" cy="139930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Dark patterns &amp; persuasion</a:t>
            </a:r>
            <a:br>
              <a:rPr lang="en-US" dirty="0"/>
            </a:br>
            <a:r>
              <a:rPr lang="en-US" sz="2800" b="0" dirty="0"/>
              <a:t>CSCI 3002 Fall 2018</a:t>
            </a:r>
          </a:p>
        </p:txBody>
      </p:sp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11E8-79D2-9B4A-AE2C-EB060B0B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Tensions between user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8817-6C9B-B341-A702-70FDE460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Users may have different priorities and goals</a:t>
            </a:r>
          </a:p>
          <a:p>
            <a:pPr>
              <a:spcBef>
                <a:spcPts val="3600"/>
              </a:spcBef>
            </a:pPr>
            <a:r>
              <a:rPr lang="en-US"/>
              <a:t>Sometimes these are mutually incompatible</a:t>
            </a:r>
          </a:p>
          <a:p>
            <a:pPr lvl="1"/>
            <a:r>
              <a:rPr lang="en-US"/>
              <a:t>Tools used by parents and kids</a:t>
            </a:r>
          </a:p>
          <a:p>
            <a:pPr lvl="1"/>
            <a:r>
              <a:rPr lang="en-US"/>
              <a:t>Designing un-cheatable electronic quizzes</a:t>
            </a:r>
          </a:p>
          <a:p>
            <a:pPr>
              <a:spcBef>
                <a:spcPts val="3600"/>
              </a:spcBef>
            </a:pPr>
            <a:r>
              <a:rPr lang="en-US"/>
              <a:t>How should we think about addressing these issues?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C2AB-FE1E-DA43-8308-A394B437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Group design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BF50E-E329-F444-94B7-51CDFD19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/>
              <a:t>Consider a “Find my Friends” style app for parents and teenagers</a:t>
            </a:r>
          </a:p>
          <a:p>
            <a:r>
              <a:rPr lang="en-US"/>
              <a:t>What do both parents and kids want? Where do they differ?</a:t>
            </a:r>
          </a:p>
          <a:p>
            <a:r>
              <a:rPr lang="en-US"/>
              <a:t>How can we think about solving this problem?</a:t>
            </a:r>
          </a:p>
          <a:p>
            <a:r>
              <a:rPr lang="en-US"/>
              <a:t>Talk with your neighbor and click in with your clicker</a:t>
            </a:r>
          </a:p>
        </p:txBody>
      </p:sp>
      <p:pic>
        <p:nvPicPr>
          <p:cNvPr id="1026" name="Picture 2" descr="Image result for find my friends">
            <a:hlinkClick r:id="rId3"/>
            <a:extLst>
              <a:ext uri="{FF2B5EF4-FFF2-40B4-BE49-F238E27FC236}">
                <a16:creationId xmlns:a16="http://schemas.microsoft.com/office/drawing/2014/main" id="{DDFDCBB8-809D-874F-83C8-3D55381B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48" y="1642700"/>
            <a:ext cx="2523525" cy="448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95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9EAB-6324-0840-9A8F-6E664F70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Addressing parents-child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E7FF-8CEA-AC40-8A85-5A09D8A8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Happy medium between parents &amp; kids</a:t>
            </a:r>
          </a:p>
          <a:p>
            <a:pPr lvl="1"/>
            <a:r>
              <a:rPr lang="en-US"/>
              <a:t>Less info to share, but enough</a:t>
            </a:r>
          </a:p>
          <a:p>
            <a:pPr lvl="1"/>
            <a:r>
              <a:rPr lang="en-US"/>
              <a:t>Set schedules &amp; report back if they’re broken</a:t>
            </a:r>
          </a:p>
          <a:p>
            <a:pPr lvl="1"/>
            <a:r>
              <a:rPr lang="en-US"/>
              <a:t>Leverage shared secret</a:t>
            </a:r>
          </a:p>
          <a:p>
            <a:r>
              <a:rPr lang="en-US"/>
              <a:t>Visibility/transparency of observation</a:t>
            </a:r>
          </a:p>
          <a:p>
            <a:r>
              <a:rPr lang="en-US"/>
              <a:t>Tie to curfew / other rules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E162-05F6-4240-9A27-DC5493B1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FF8B-710F-EE46-9160-A1456D2C3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One goal may be to find a mutually acceptable solution</a:t>
            </a:r>
          </a:p>
          <a:p>
            <a:pPr>
              <a:spcBef>
                <a:spcPts val="1400"/>
              </a:spcBef>
            </a:pPr>
            <a:r>
              <a:rPr lang="en-US" sz="2000"/>
              <a:t>Balance benefits vs. drawbacks: what does each user gain?</a:t>
            </a:r>
          </a:p>
          <a:p>
            <a:pPr>
              <a:spcBef>
                <a:spcPts val="1400"/>
              </a:spcBef>
            </a:pPr>
            <a:r>
              <a:rPr lang="en-US" sz="2000"/>
              <a:t>Try to find </a:t>
            </a:r>
            <a:r>
              <a:rPr lang="en-US" sz="2000" b="1"/>
              <a:t>breaking points</a:t>
            </a:r>
            <a:r>
              <a:rPr lang="en-US" sz="2000"/>
              <a:t> around disagreements</a:t>
            </a:r>
          </a:p>
          <a:p>
            <a:pPr lvl="1">
              <a:spcBef>
                <a:spcPts val="1400"/>
              </a:spcBef>
            </a:pPr>
            <a:r>
              <a:rPr lang="en-US" sz="2000"/>
              <a:t>“It’s OK if my kid stays out after school, but not after dark.”</a:t>
            </a:r>
          </a:p>
          <a:p>
            <a:pPr>
              <a:spcBef>
                <a:spcPts val="1400"/>
              </a:spcBef>
            </a:pPr>
            <a:r>
              <a:rPr lang="en-US" sz="2000"/>
              <a:t>Try to understand the feelings behind disagreements</a:t>
            </a:r>
          </a:p>
          <a:p>
            <a:pPr lvl="1">
              <a:spcBef>
                <a:spcPts val="1400"/>
              </a:spcBef>
            </a:pPr>
            <a:r>
              <a:rPr lang="en-US" sz="2000" b="1"/>
              <a:t>Kids: </a:t>
            </a:r>
            <a:r>
              <a:rPr lang="en-US" sz="2000"/>
              <a:t>Desire to make their own decisions, engaging in behaviors that parents might not like (in differing degrees)</a:t>
            </a:r>
          </a:p>
          <a:p>
            <a:pPr lvl="1">
              <a:spcBef>
                <a:spcPts val="1400"/>
              </a:spcBef>
            </a:pPr>
            <a:r>
              <a:rPr lang="en-US" sz="2000" b="1"/>
              <a:t>Parents: </a:t>
            </a:r>
            <a:r>
              <a:rPr lang="en-US" sz="2000"/>
              <a:t>Fear about kids getting into a bad place, desire to build trust and responsibility</a:t>
            </a:r>
          </a:p>
          <a:p>
            <a:pPr>
              <a:spcBef>
                <a:spcPts val="1400"/>
              </a:spcBef>
            </a:pPr>
            <a:r>
              <a:rPr lang="en-US" sz="2000"/>
              <a:t>We’ll discuss these kinds of trade-offs more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99632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Non-targeted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55127" cy="5039490"/>
          </a:xfrm>
        </p:spPr>
        <p:txBody>
          <a:bodyPr>
            <a:normAutofit/>
          </a:bodyPr>
          <a:lstStyle/>
          <a:p>
            <a:r>
              <a:rPr lang="en-US"/>
              <a:t>Some users will find unexpected uses for your technology</a:t>
            </a:r>
          </a:p>
          <a:p>
            <a:r>
              <a:rPr lang="en-US"/>
              <a:t>Some may even use your technology for nefarious purposes!</a:t>
            </a:r>
          </a:p>
          <a:p>
            <a:r>
              <a:rPr lang="en-US"/>
              <a:t>It’s helpful to consider non-targeted use, and observe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36" t="187" r="1624" b="1578"/>
          <a:stretch/>
        </p:blipFill>
        <p:spPr>
          <a:xfrm>
            <a:off x="5486401" y="290945"/>
            <a:ext cx="344978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0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3F1E-9870-7445-9AD5-ADD03E98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Non-targeted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D04D-CB41-464F-961F-4CEE0BD1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are some ways that we use smartphones that were not originally intended?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37F0-1BA7-4C4E-80A0-E6017FD1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Non-targeted smartphone uses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5265D-FF6A-3949-A46F-8C112E759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Tracking</a:t>
            </a:r>
          </a:p>
          <a:p>
            <a:r>
              <a:rPr lang="en-US"/>
              <a:t>Hold stuf down</a:t>
            </a:r>
          </a:p>
          <a:p>
            <a:r>
              <a:rPr lang="en-US"/>
              <a:t>Universal remote</a:t>
            </a:r>
          </a:p>
          <a:p>
            <a:r>
              <a:rPr lang="en-US"/>
              <a:t>Straight edge / rule</a:t>
            </a:r>
          </a:p>
          <a:p>
            <a:r>
              <a:rPr lang="en-US"/>
              <a:t>Mirror</a:t>
            </a:r>
          </a:p>
          <a:p>
            <a:r>
              <a:rPr lang="en-US"/>
              <a:t>Flashlight</a:t>
            </a:r>
          </a:p>
          <a:p>
            <a:r>
              <a:rPr lang="en-US"/>
              <a:t>Calculator</a:t>
            </a:r>
          </a:p>
          <a:p>
            <a:r>
              <a:rPr lang="en-US"/>
              <a:t>TV</a:t>
            </a:r>
          </a:p>
          <a:p>
            <a:r>
              <a:rPr lang="en-US"/>
              <a:t>Wallet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CFB49D-8389-CE49-BBAC-64B7CC9FE6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Drone</a:t>
            </a:r>
          </a:p>
          <a:p>
            <a:r>
              <a:rPr lang="en-US"/>
              <a:t>Weapon</a:t>
            </a:r>
          </a:p>
          <a:p>
            <a:r>
              <a:rPr lang="en-US"/>
              <a:t>Fidget toy</a:t>
            </a:r>
          </a:p>
        </p:txBody>
      </p:sp>
    </p:spTree>
    <p:extLst>
      <p:ext uri="{BB962C8B-B14F-4D97-AF65-F5344CB8AC3E}">
        <p14:creationId xmlns:p14="http://schemas.microsoft.com/office/powerpoint/2010/main" val="2876951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0CC3-8734-414B-84C4-F3D1FC7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Why we care about non-targeted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31E2-4DBE-0549-A694-6AA4CC64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Non-targeted use may reflect unmet needs in the system</a:t>
            </a:r>
          </a:p>
          <a:p>
            <a:r>
              <a:rPr lang="en-US"/>
              <a:t> Sometimes may be undesirable behaviors </a:t>
            </a:r>
            <a:br>
              <a:rPr lang="en-US"/>
            </a:br>
            <a:r>
              <a:rPr lang="en-US"/>
              <a:t>(e.g. can </a:t>
            </a:r>
            <a:r>
              <a:rPr lang="en-US" i="1"/>
              <a:t>Find my Friends </a:t>
            </a:r>
            <a:r>
              <a:rPr lang="en-US"/>
              <a:t>be used to stalk people?)</a:t>
            </a:r>
          </a:p>
        </p:txBody>
      </p:sp>
    </p:spTree>
    <p:extLst>
      <p:ext uri="{BB962C8B-B14F-4D97-AF65-F5344CB8AC3E}">
        <p14:creationId xmlns:p14="http://schemas.microsoft.com/office/powerpoint/2010/main" val="305870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things difficult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Are there times when we want to make a task more difficult to perform?</a:t>
            </a:r>
          </a:p>
        </p:txBody>
      </p:sp>
    </p:spTree>
    <p:extLst>
      <p:ext uri="{BB962C8B-B14F-4D97-AF65-F5344CB8AC3E}">
        <p14:creationId xmlns:p14="http://schemas.microsoft.com/office/powerpoint/2010/main" val="504682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things difficult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various reasons why we might make something difficult to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40" t="3965" r="3940" b="5819"/>
          <a:stretch/>
        </p:blipFill>
        <p:spPr>
          <a:xfrm>
            <a:off x="457200" y="3096375"/>
            <a:ext cx="4128655" cy="3029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849" r="3637"/>
          <a:stretch/>
        </p:blipFill>
        <p:spPr>
          <a:xfrm>
            <a:off x="4849091" y="3096375"/>
            <a:ext cx="4128655" cy="30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We’ve practiced in designing interactive systems: sketching, prototyping</a:t>
            </a:r>
          </a:p>
          <a:p>
            <a:r>
              <a:rPr lang="en-US"/>
              <a:t>Rules of good design: models of usability, visual design</a:t>
            </a:r>
          </a:p>
          <a:p>
            <a:r>
              <a:rPr lang="en-US"/>
              <a:t>By now you should be capable of turning an idea or specification into an interactive prototype, leveraging some design strategies and avoiding pitfalls</a:t>
            </a:r>
          </a:p>
        </p:txBody>
      </p:sp>
    </p:spTree>
    <p:extLst>
      <p:ext uri="{BB962C8B-B14F-4D97-AF65-F5344CB8AC3E}">
        <p14:creationId xmlns:p14="http://schemas.microsoft.com/office/powerpoint/2010/main" val="21064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A43F-83D8-C045-ACA5-6FD07190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kinds of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3900-2065-D54A-9EF7-C42E654E0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Making some tasks difficult to perform</a:t>
            </a:r>
          </a:p>
          <a:p>
            <a:pPr lvl="1"/>
            <a:r>
              <a:rPr lang="en-US" sz="2400"/>
              <a:t>Especially tasks that are irreversible, destructive, etc.</a:t>
            </a:r>
          </a:p>
          <a:p>
            <a:pPr lvl="1"/>
            <a:r>
              <a:rPr lang="en-US" sz="2400"/>
              <a:t>Good HCI practice is to make things easy to do AND easy to undo; this isn’t always possible</a:t>
            </a:r>
          </a:p>
          <a:p>
            <a:r>
              <a:rPr lang="en-US" sz="2400"/>
              <a:t>Restrict who can perform a task</a:t>
            </a:r>
          </a:p>
          <a:p>
            <a:pPr lvl="1"/>
            <a:r>
              <a:rPr lang="en-US" sz="2400"/>
              <a:t>But this can cause unexpected barriers</a:t>
            </a:r>
          </a:p>
          <a:p>
            <a:pPr lvl="1"/>
            <a:r>
              <a:rPr lang="en-US" sz="2400"/>
              <a:t>e.g. adults == tall, put fun adult stuff (🍺🍷🍸) up high</a:t>
            </a:r>
          </a:p>
        </p:txBody>
      </p:sp>
    </p:spTree>
    <p:extLst>
      <p:ext uri="{BB962C8B-B14F-4D97-AF65-F5344CB8AC3E}">
        <p14:creationId xmlns:p14="http://schemas.microsoft.com/office/powerpoint/2010/main" val="20374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be evil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0" y="274638"/>
            <a:ext cx="4225635" cy="6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seriously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/>
              <a:t>How can we use what we know about good design practices to misdirect or influence users?</a:t>
            </a:r>
          </a:p>
          <a:p>
            <a:r>
              <a:rPr lang="en-US"/>
              <a:t>We call these</a:t>
            </a:r>
          </a:p>
          <a:p>
            <a:endParaRPr 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  <a:t>(following from Christopher Alexander’s </a:t>
            </a:r>
            <a:b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2400" i="1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</a:t>
            </a: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1"/>
          <a:stretch/>
        </p:blipFill>
        <p:spPr>
          <a:xfrm>
            <a:off x="2978728" y="3138056"/>
            <a:ext cx="3809999" cy="5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1341-053F-2048-8C2A-5351EB5A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Design noir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9121-BE3A-2B43-8815-65F30014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Future-facing design activities that follow the assumption that people will be awful and the worst will happen</a:t>
            </a:r>
          </a:p>
          <a:p>
            <a:r>
              <a:rPr lang="en-US"/>
              <a:t> Why do this?</a:t>
            </a:r>
          </a:p>
          <a:p>
            <a:pPr lvl="1"/>
            <a:r>
              <a:rPr lang="en-US"/>
              <a:t>Once something is out in the world, we don’t have control over it</a:t>
            </a:r>
          </a:p>
          <a:p>
            <a:pPr lvl="1"/>
            <a:r>
              <a:rPr lang="en-US"/>
              <a:t>Sometimes people </a:t>
            </a:r>
            <a:r>
              <a:rPr lang="en-US" b="1"/>
              <a:t>are</a:t>
            </a:r>
            <a:r>
              <a:rPr lang="en-US"/>
              <a:t> awful</a:t>
            </a:r>
          </a:p>
          <a:p>
            <a:pPr lvl="1"/>
            <a:r>
              <a:rPr lang="en-US"/>
              <a:t>Important to conduct threat assessments ahead of time</a:t>
            </a:r>
          </a:p>
        </p:txBody>
      </p:sp>
    </p:spTree>
    <p:extLst>
      <p:ext uri="{BB962C8B-B14F-4D97-AF65-F5344CB8AC3E}">
        <p14:creationId xmlns:p14="http://schemas.microsoft.com/office/powerpoint/2010/main" val="9451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F4E093-0FCC-7C41-8A0F-394436A7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75" y="0"/>
            <a:ext cx="5707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9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10B76-2AF0-CA4B-B796-4598F6AD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53" y="0"/>
            <a:ext cx="497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07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E354-110D-2248-AABE-00848489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6F2D1-08B1-494F-B587-501B66276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designers are </a:t>
            </a:r>
            <a:r>
              <a:rPr lang="en-US" b="1"/>
              <a:t>currently </a:t>
            </a:r>
            <a:r>
              <a:rPr lang="en-US"/>
              <a:t>doing things that are misleading, deceptive, manipulative</a:t>
            </a:r>
          </a:p>
          <a:p>
            <a:r>
              <a:rPr lang="en-US"/>
              <a:t>Often these strategies are developed in one place and then spread across other sites / apps</a:t>
            </a:r>
          </a:p>
        </p:txBody>
      </p:sp>
    </p:spTree>
    <p:extLst>
      <p:ext uri="{BB962C8B-B14F-4D97-AF65-F5344CB8AC3E}">
        <p14:creationId xmlns:p14="http://schemas.microsoft.com/office/powerpoint/2010/main" val="332279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study dark patterns?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4073" cy="4525963"/>
          </a:xfrm>
        </p:spPr>
        <p:txBody>
          <a:bodyPr/>
          <a:lstStyle/>
          <a:p>
            <a:r>
              <a:rPr lang="en-US"/>
              <a:t>Protect ourselves against misdirection</a:t>
            </a:r>
          </a:p>
          <a:p>
            <a:r>
              <a:rPr lang="en-US"/>
              <a:t>Learn from highly motivated designers </a:t>
            </a:r>
            <a:r>
              <a:rPr lang="en-US" sz="2400"/>
              <a:t>(whose motives are often knowable)</a:t>
            </a:r>
          </a:p>
          <a:p>
            <a:r>
              <a:rPr lang="en-US"/>
              <a:t>Flex our design muscles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242" r="13940"/>
          <a:stretch/>
        </p:blipFill>
        <p:spPr>
          <a:xfrm>
            <a:off x="4955436" y="1600200"/>
            <a:ext cx="3953036" cy="4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F756-6622-004B-A0AB-F237692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1374-BF52-A946-BE9A-B56D9E0E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are some examples of deceptive / manipulative patterns in existing UI?</a:t>
            </a:r>
          </a:p>
        </p:txBody>
      </p:sp>
    </p:spTree>
    <p:extLst>
      <p:ext uri="{BB962C8B-B14F-4D97-AF65-F5344CB8AC3E}">
        <p14:creationId xmlns:p14="http://schemas.microsoft.com/office/powerpoint/2010/main" val="3644366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0872-6A83-2943-AE59-4ACB5FA5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Dark pattern examples from our experiences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99590-ABC1-7F44-ACF0-8EF3B5806B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CF8A88-64C9-6945-A149-E7DDC65D8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352-632B-4846-B33F-68E2D060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on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AC2-5416-6E4F-BC12-C0277C61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During recitation if you are here</a:t>
            </a:r>
          </a:p>
          <a:p>
            <a:r>
              <a:rPr lang="en-US"/>
              <a:t>There will be a backup (online) for people who cannot be physically present</a:t>
            </a:r>
          </a:p>
        </p:txBody>
      </p:sp>
    </p:spTree>
    <p:extLst>
      <p:ext uri="{BB962C8B-B14F-4D97-AF65-F5344CB8AC3E}">
        <p14:creationId xmlns:p14="http://schemas.microsoft.com/office/powerpoint/2010/main" val="267202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are some goals of dark pattern practitioners?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Keep you locked in</a:t>
            </a:r>
          </a:p>
          <a:p>
            <a:r>
              <a:rPr lang="en-US"/>
              <a:t>Make you think something else is happening</a:t>
            </a:r>
          </a:p>
          <a:p>
            <a:r>
              <a:rPr lang="en-US"/>
              <a:t>Redirecting you to some other task</a:t>
            </a:r>
          </a:p>
          <a:p>
            <a:r>
              <a:rPr lang="en-US"/>
              <a:t>Being misleading about what is 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Changing difficulty</a:t>
            </a:r>
          </a:p>
          <a:p>
            <a:r>
              <a:rPr lang="en-US"/>
              <a:t>Bundling unrelated items</a:t>
            </a:r>
          </a:p>
          <a:p>
            <a:r>
              <a:rPr lang="en-US"/>
              <a:t>Hiding the choices</a:t>
            </a:r>
          </a:p>
        </p:txBody>
      </p:sp>
    </p:spTree>
    <p:extLst>
      <p:ext uri="{BB962C8B-B14F-4D97-AF65-F5344CB8AC3E}">
        <p14:creationId xmlns:p14="http://schemas.microsoft.com/office/powerpoint/2010/main" val="1952861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How dark patterns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883" y="1600200"/>
            <a:ext cx="4912851" cy="4812175"/>
          </a:xfrm>
        </p:spPr>
        <p:txBody>
          <a:bodyPr>
            <a:normAutofit fontScale="92500" lnSpcReduction="10000"/>
          </a:bodyPr>
          <a:lstStyle/>
          <a:p>
            <a:r>
              <a:rPr lang="en-US" sz="2600"/>
              <a:t>Rather than supporting a user in achieving their own goals, </a:t>
            </a:r>
            <a:r>
              <a:rPr lang="en-US" sz="2600" b="1"/>
              <a:t>guide the user to a specific goal</a:t>
            </a:r>
          </a:p>
          <a:p>
            <a:pPr lvl="1"/>
            <a:r>
              <a:rPr lang="en-US" sz="2200"/>
              <a:t>While maintaining the illusion of choice</a:t>
            </a:r>
          </a:p>
          <a:p>
            <a:r>
              <a:rPr lang="en-US" sz="2600"/>
              <a:t>Draw the user’s attention to a particular choice</a:t>
            </a:r>
          </a:p>
          <a:p>
            <a:r>
              <a:rPr lang="en-US" sz="2600"/>
              <a:t>Miscommunicate the outcome</a:t>
            </a:r>
          </a:p>
          <a:p>
            <a:r>
              <a:rPr lang="en-US" sz="2600"/>
              <a:t>Often misuse good usability practices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3E26E-50EF-3C49-A822-DA1BEC9D1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37" y="1417638"/>
            <a:ext cx="3607988" cy="39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6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70" y="3963721"/>
            <a:ext cx="5400065" cy="260692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Misdirecting user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004C0-EEAA-E042-960F-3561F5D4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39" y="1423994"/>
            <a:ext cx="3695501" cy="40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274638"/>
            <a:ext cx="8229600" cy="1325562"/>
          </a:xfrm>
        </p:spPr>
        <p:txBody>
          <a:bodyPr>
            <a:noAutofit/>
          </a:bodyPr>
          <a:lstStyle/>
          <a:p>
            <a:r>
              <a:rPr lang="en-US" sz="3600"/>
              <a:t>Understanding </a:t>
            </a:r>
            <a:br>
              <a:rPr lang="en-US" sz="3600"/>
            </a:br>
            <a:r>
              <a:rPr lang="en-US" sz="3600"/>
              <a:t>dark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759527"/>
            <a:ext cx="4059382" cy="4366636"/>
          </a:xfrm>
        </p:spPr>
        <p:txBody>
          <a:bodyPr/>
          <a:lstStyle/>
          <a:p>
            <a:r>
              <a:rPr lang="en-US"/>
              <a:t>Growing collection of examples at </a:t>
            </a:r>
            <a:br>
              <a:rPr lang="en-US"/>
            </a:br>
            <a:r>
              <a:rPr lang="en-US">
                <a:hlinkClick r:id="rId3"/>
              </a:rPr>
              <a:t>darkpatterns.org</a:t>
            </a:r>
            <a:endParaRPr lang="en-US"/>
          </a:p>
          <a:p>
            <a:r>
              <a:rPr lang="en-US"/>
              <a:t>Many techniques for misdirecting users</a:t>
            </a:r>
          </a:p>
          <a:p>
            <a:r>
              <a:rPr lang="en-US"/>
              <a:t>We’ll discuss some highlights, but there are many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869"/>
          <a:stretch/>
        </p:blipFill>
        <p:spPr>
          <a:xfrm>
            <a:off x="4613554" y="1"/>
            <a:ext cx="453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C63C-A72D-6641-94AE-C5D81A4DC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dark patterns</a:t>
            </a:r>
          </a:p>
        </p:txBody>
      </p:sp>
    </p:spTree>
    <p:extLst>
      <p:ext uri="{BB962C8B-B14F-4D97-AF65-F5344CB8AC3E}">
        <p14:creationId xmlns:p14="http://schemas.microsoft.com/office/powerpoint/2010/main" val="286191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95F83-0932-5C4C-9F2D-B12D41C9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Bait and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68397-7585-664A-AB72-E7059B44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user expects one outcome but actually another is happening</a:t>
            </a:r>
          </a:p>
        </p:txBody>
      </p:sp>
      <p:pic>
        <p:nvPicPr>
          <p:cNvPr id="2050" name="Picture 2" descr="bait and switch">
            <a:extLst>
              <a:ext uri="{FF2B5EF4-FFF2-40B4-BE49-F238E27FC236}">
                <a16:creationId xmlns:a16="http://schemas.microsoft.com/office/drawing/2014/main" id="{441AC8AB-D069-9045-95E5-7B732ADD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83334"/>
            <a:ext cx="5714678" cy="37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840C5-113B-D040-8BF5-617C4ECF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77" y="4171227"/>
            <a:ext cx="3513923" cy="24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8A4A-B234-4B42-9B1B-EF7DC4B7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Trick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D3F1-380A-4D46-A17E-26D873CE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Question appears to be asking one thing, but it’s asking something else</a:t>
            </a:r>
          </a:p>
        </p:txBody>
      </p:sp>
      <p:pic>
        <p:nvPicPr>
          <p:cNvPr id="3074" name="Picture 2" descr="Darkpatterns_slide40">
            <a:extLst>
              <a:ext uri="{FF2B5EF4-FFF2-40B4-BE49-F238E27FC236}">
                <a16:creationId xmlns:a16="http://schemas.microsoft.com/office/drawing/2014/main" id="{A439E4D5-2976-F141-8043-ECDBB9C5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08850"/>
            <a:ext cx="8044405" cy="349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58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F0DD-7E18-CD41-A415-C2F3782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Disguised ads (and other bad stuff)</a:t>
            </a:r>
          </a:p>
        </p:txBody>
      </p:sp>
      <p:pic>
        <p:nvPicPr>
          <p:cNvPr id="4098" name="Picture 2" descr="softpedia">
            <a:extLst>
              <a:ext uri="{FF2B5EF4-FFF2-40B4-BE49-F238E27FC236}">
                <a16:creationId xmlns:a16="http://schemas.microsoft.com/office/drawing/2014/main" id="{16F4A237-362E-2F4E-8E12-59FC2603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6" y="1533385"/>
            <a:ext cx="7011331" cy="48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D938E-8105-3E45-AF3A-F3D5A881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9" y="1318041"/>
            <a:ext cx="7793265" cy="53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1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233E-5286-F94D-A16E-950772CB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 shaming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C6BE-E0F4-0342-B02C-65DD05F7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01255" cy="4525963"/>
          </a:xfrm>
        </p:spPr>
        <p:txBody>
          <a:bodyPr/>
          <a:lstStyle/>
          <a:p>
            <a:r>
              <a:rPr lang="en-US"/>
              <a:t>Make it difficult or unpleasant to confirm a difficult choice</a:t>
            </a:r>
          </a:p>
          <a:p>
            <a:endParaRPr lang="en-US"/>
          </a:p>
        </p:txBody>
      </p:sp>
      <p:pic>
        <p:nvPicPr>
          <p:cNvPr id="5122" name="Picture 2" descr="https://66.media.tumblr.com/3f442d54569a137ad40eea80dc7e3345/tumblr_pavqgn0rTH1vp76kuo1_640.png">
            <a:hlinkClick r:id="rId3"/>
            <a:extLst>
              <a:ext uri="{FF2B5EF4-FFF2-40B4-BE49-F238E27FC236}">
                <a16:creationId xmlns:a16="http://schemas.microsoft.com/office/drawing/2014/main" id="{DDB10E8C-8842-A144-9E84-4F5B86B0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57" y="1600200"/>
            <a:ext cx="4001255" cy="420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03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8B94-0F0C-174C-B7B5-0C583A03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Perceived scarcity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F2A0-4EAB-4040-982A-CA71C70F4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Encourage a choice now, before it is too late</a:t>
            </a:r>
          </a:p>
        </p:txBody>
      </p:sp>
      <p:pic>
        <p:nvPicPr>
          <p:cNvPr id="6146" name="Picture 2" descr="Image result for only tickets left">
            <a:hlinkClick r:id="rId3"/>
            <a:extLst>
              <a:ext uri="{FF2B5EF4-FFF2-40B4-BE49-F238E27FC236}">
                <a16:creationId xmlns:a16="http://schemas.microsoft.com/office/drawing/2014/main" id="{9748EA27-CC4D-6F4D-882D-F99574C9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22" y="2480322"/>
            <a:ext cx="7975278" cy="36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8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9075-B309-E845-A499-89BA41E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Clickers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D53A-9873-8348-8548-09400C42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We’re going to do some discussion about design problems</a:t>
            </a:r>
          </a:p>
          <a:p>
            <a:r>
              <a:rPr lang="en-US"/>
              <a:t>Actually going through the process of thinking about it is part of the learning process</a:t>
            </a:r>
          </a:p>
          <a:p>
            <a:r>
              <a:rPr lang="en-US"/>
              <a:t>So for these activities we’re going to try something different: </a:t>
            </a:r>
          </a:p>
          <a:p>
            <a:pPr lvl="1"/>
            <a:r>
              <a:rPr lang="en-US"/>
              <a:t>We’ll talk</a:t>
            </a:r>
          </a:p>
          <a:p>
            <a:pPr lvl="1"/>
            <a:r>
              <a:rPr lang="en-US"/>
              <a:t>You click in an answer</a:t>
            </a:r>
          </a:p>
          <a:p>
            <a:pPr lvl="1"/>
            <a:r>
              <a:rPr lang="en-US"/>
              <a:t>I’ll call on some people we don’t usually hear from</a:t>
            </a:r>
          </a:p>
        </p:txBody>
      </p:sp>
    </p:spTree>
    <p:extLst>
      <p:ext uri="{BB962C8B-B14F-4D97-AF65-F5344CB8AC3E}">
        <p14:creationId xmlns:p14="http://schemas.microsoft.com/office/powerpoint/2010/main" val="1652017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84"/>
            <a:ext cx="8229600" cy="1143000"/>
          </a:xfrm>
        </p:spPr>
        <p:txBody>
          <a:bodyPr>
            <a:noAutofit/>
          </a:bodyPr>
          <a:lstStyle/>
          <a:p>
            <a:r>
              <a:rPr lang="en-US" sz="3600"/>
              <a:t>How to make our own dark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3784"/>
            <a:ext cx="8229600" cy="4897582"/>
          </a:xfrm>
        </p:spPr>
        <p:txBody>
          <a:bodyPr>
            <a:normAutofit/>
          </a:bodyPr>
          <a:lstStyle/>
          <a:p>
            <a:r>
              <a:rPr lang="en-US"/>
              <a:t>We can learn the basics of dark patterns by inverting our good patterns</a:t>
            </a:r>
          </a:p>
          <a:p>
            <a:r>
              <a:rPr lang="en-US"/>
              <a:t>Make important actions clear </a:t>
            </a:r>
            <a:r>
              <a:rPr lang="is-IS"/>
              <a:t>→</a:t>
            </a:r>
            <a:r>
              <a:rPr lang="en-US"/>
              <a:t> </a:t>
            </a:r>
            <a:br>
              <a:rPr lang="en-US"/>
            </a:br>
            <a:r>
              <a:rPr lang="en-US" i="1"/>
              <a:t>make desired actions clear </a:t>
            </a:r>
            <a:r>
              <a:rPr lang="en-US" sz="1600" i="1"/>
              <a:t>(and hide others)</a:t>
            </a:r>
          </a:p>
          <a:p>
            <a:r>
              <a:rPr lang="en-US"/>
              <a:t>Make system status visible </a:t>
            </a:r>
            <a:r>
              <a:rPr lang="is-IS"/>
              <a:t>→</a:t>
            </a:r>
            <a:r>
              <a:rPr lang="en-US"/>
              <a:t> </a:t>
            </a:r>
            <a:br>
              <a:rPr lang="en-US"/>
            </a:br>
            <a:r>
              <a:rPr lang="en-US" i="1"/>
              <a:t>hide or mislead about system status</a:t>
            </a:r>
          </a:p>
          <a:p>
            <a:r>
              <a:rPr lang="en-US"/>
              <a:t>Recognition rather than recall </a:t>
            </a:r>
            <a:r>
              <a:rPr lang="is-IS"/>
              <a:t>→</a:t>
            </a:r>
            <a:br>
              <a:rPr lang="is-IS"/>
            </a:br>
            <a:r>
              <a:rPr lang="is-IS" i="1"/>
              <a:t>require users to perform complex steps to perform undesired actions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0323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DABD-F3E7-424B-BCBE-80B716E9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to do about dark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BD64-53D2-104C-93BB-6A229BCC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 aware and informed</a:t>
            </a:r>
          </a:p>
          <a:p>
            <a:r>
              <a:rPr lang="en-US"/>
              <a:t>Make sure your designs are clear and not misleading</a:t>
            </a:r>
          </a:p>
          <a:p>
            <a:pPr lvl="1"/>
            <a:r>
              <a:rPr lang="en-US"/>
              <a:t>Sometimes these same issues come up by accident</a:t>
            </a:r>
          </a:p>
          <a:p>
            <a:r>
              <a:rPr lang="en-US"/>
              <a:t>Be intentional about when you are encouraging a specific outcome</a:t>
            </a:r>
          </a:p>
        </p:txBody>
      </p:sp>
    </p:spTree>
    <p:extLst>
      <p:ext uri="{BB962C8B-B14F-4D97-AF65-F5344CB8AC3E}">
        <p14:creationId xmlns:p14="http://schemas.microsoft.com/office/powerpoint/2010/main" val="42135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86364"/>
            <a:ext cx="4308764" cy="1143000"/>
          </a:xfrm>
        </p:spPr>
        <p:txBody>
          <a:bodyPr>
            <a:noAutofit/>
          </a:bodyPr>
          <a:lstStyle/>
          <a:p>
            <a:r>
              <a:rPr lang="en-US" sz="3600"/>
              <a:t>Dark patterns in the physical world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586364"/>
            <a:ext cx="4003964" cy="61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A901-2794-BB4A-856F-05B255AC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3E1AB-9FB2-534D-B8F9-10569CFA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hlinkClick r:id="rId3"/>
              </a:rPr>
              <a:t>https://darkpatterns.org/</a:t>
            </a:r>
            <a:endParaRPr lang="en-US" sz="2000" b="1"/>
          </a:p>
          <a:p>
            <a:r>
              <a:rPr lang="en-US" sz="2000" b="1">
                <a:hlinkClick r:id="rId4"/>
              </a:rPr>
              <a:t>https://twitter.com/darkpatterns</a:t>
            </a:r>
            <a:endParaRPr lang="en-US" sz="2000" b="1"/>
          </a:p>
          <a:p>
            <a:r>
              <a:rPr lang="en-US" sz="2000" b="1">
                <a:hlinkClick r:id="rId5"/>
              </a:rPr>
              <a:t>https://www.youtube.com/watch?v=kxkrdLI6e6M</a:t>
            </a:r>
            <a:endParaRPr lang="en-US" sz="2000" b="1"/>
          </a:p>
          <a:p>
            <a:r>
              <a:rPr lang="en-US" sz="2000" b="1">
                <a:hlinkClick r:id="rId6"/>
              </a:rPr>
              <a:t>https://uxplanet.org/5-common-ux-dark-patterns-and-user-friendly-alternatives-6c8c2f127242</a:t>
            </a:r>
            <a:endParaRPr lang="en-US" sz="2000" b="1"/>
          </a:p>
          <a:p>
            <a:r>
              <a:rPr lang="en-US" sz="2000" b="1">
                <a:hlinkClick r:id="rId7"/>
              </a:rPr>
              <a:t>https://uxdesign.cc/dark-patterns-in-ux-design-7009a83b233c</a:t>
            </a:r>
            <a:endParaRPr lang="en-US" sz="2000" b="1"/>
          </a:p>
          <a:p>
            <a:r>
              <a:rPr lang="en-US" sz="2000" b="1">
                <a:hlinkClick r:id="rId8"/>
              </a:rPr>
              <a:t>https://www.theverge.com/2013/8/29/4640308/dark-patterns-inside-the-interfaces-designed-to-trick-you</a:t>
            </a:r>
            <a:endParaRPr lang="en-US" sz="2000" b="1"/>
          </a:p>
          <a:p>
            <a:endParaRPr lang="en-US" sz="2000" b="1"/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035294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design interfaces to manipulate users</a:t>
            </a:r>
          </a:p>
          <a:p>
            <a:pPr>
              <a:spcBef>
                <a:spcPts val="4800"/>
              </a:spcBef>
            </a:pPr>
            <a:r>
              <a:rPr lang="en-US"/>
              <a:t>We’ll manipulate a course search page to:</a:t>
            </a:r>
          </a:p>
          <a:p>
            <a:pPr lvl="1"/>
            <a:r>
              <a:rPr lang="en-US"/>
              <a:t>Encourage or discourage students to sign up for more courses</a:t>
            </a:r>
          </a:p>
          <a:p>
            <a:pPr lvl="1"/>
            <a:r>
              <a:rPr lang="en-US"/>
              <a:t>Encourage students to sign up for CSCI courses</a:t>
            </a:r>
          </a:p>
          <a:p>
            <a:pPr lvl="1"/>
            <a:r>
              <a:rPr lang="en-US"/>
              <a:t>Encourage students not to over-enroll</a:t>
            </a:r>
          </a:p>
        </p:txBody>
      </p:sp>
    </p:spTree>
    <p:extLst>
      <p:ext uri="{BB962C8B-B14F-4D97-AF65-F5344CB8AC3E}">
        <p14:creationId xmlns:p14="http://schemas.microsoft.com/office/powerpoint/2010/main" val="110575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Considering different perspectives on </a:t>
            </a:r>
            <a:br>
              <a:rPr lang="en-US" sz="3600"/>
            </a:br>
            <a:r>
              <a:rPr lang="en-US" sz="3600"/>
              <a:t>“user-centered”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user-centered design process to date: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/>
              <a:t>Identify who the users are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/>
              <a:t>Understand their goals</a:t>
            </a:r>
          </a:p>
          <a:p>
            <a:r>
              <a:rPr lang="en-US"/>
              <a:t>What happens when the users and goals are not what we expect?</a:t>
            </a:r>
          </a:p>
          <a:p>
            <a:r>
              <a:rPr lang="en-US" b="1"/>
              <a:t>Stakeholders and non-targeted use: </a:t>
            </a:r>
            <a:r>
              <a:rPr lang="en-US"/>
              <a:t>users may be different than who we expect, may use things differently than we suspect</a:t>
            </a:r>
          </a:p>
        </p:txBody>
      </p:sp>
    </p:spTree>
    <p:extLst>
      <p:ext uri="{BB962C8B-B14F-4D97-AF65-F5344CB8AC3E}">
        <p14:creationId xmlns:p14="http://schemas.microsoft.com/office/powerpoint/2010/main" val="2429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4683-31C4-A549-9CC0-C6C80CED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7816-DBA1-C14B-A068-89A40B16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Users vs. stakeholders</a:t>
            </a:r>
          </a:p>
          <a:p>
            <a:r>
              <a:rPr lang="en-US"/>
              <a:t>Tensions between user groups</a:t>
            </a:r>
          </a:p>
          <a:p>
            <a:r>
              <a:rPr lang="en-US"/>
              <a:t>Non-targeted use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Users vs. stakeholders </a:t>
            </a:r>
            <a:br>
              <a:rPr lang="en-US" dirty="0"/>
            </a:br>
            <a:r>
              <a:rPr lang="en-US" sz="3600" dirty="0"/>
              <a:t>(or primary vs. secondary users)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092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The primary user is often not the only person who interacts with a computing system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Consider a new electronic door lock system for CU dorms</a:t>
            </a:r>
          </a:p>
          <a:p>
            <a:pPr lvl="1"/>
            <a:r>
              <a:rPr lang="en-US" sz="2600" dirty="0"/>
              <a:t>Who is the primary user?</a:t>
            </a:r>
          </a:p>
          <a:p>
            <a:pPr lvl="1"/>
            <a:r>
              <a:rPr lang="en-US" sz="2600" dirty="0"/>
              <a:t>Who else might interact with the system?</a:t>
            </a:r>
          </a:p>
          <a:p>
            <a:pPr lvl="1"/>
            <a:r>
              <a:rPr lang="en-US" sz="2600" dirty="0"/>
              <a:t>Who might have a broader stake in the system?</a:t>
            </a:r>
          </a:p>
          <a:p>
            <a:r>
              <a:rPr lang="en-US" sz="2600" dirty="0"/>
              <a:t>Talk with your neighbor and click in with your clicker when you have an answer</a:t>
            </a:r>
          </a:p>
        </p:txBody>
      </p:sp>
    </p:spTree>
    <p:extLst>
      <p:ext uri="{BB962C8B-B14F-4D97-AF65-F5344CB8AC3E}">
        <p14:creationId xmlns:p14="http://schemas.microsoft.com/office/powerpoint/2010/main" val="143065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BC5B-63F4-3D43-A4E4-6E72DD3A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Lock users and stakeholders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5F0E6-1A89-4947-BFB8-306435D3D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Primary users</a:t>
            </a:r>
          </a:p>
          <a:p>
            <a:pPr lvl="1"/>
            <a:r>
              <a:rPr lang="en-US"/>
              <a:t>Students</a:t>
            </a:r>
          </a:p>
          <a:p>
            <a:r>
              <a:rPr lang="en-US"/>
              <a:t>Infrequent users</a:t>
            </a:r>
          </a:p>
          <a:p>
            <a:pPr lvl="1"/>
            <a:r>
              <a:rPr lang="en-US"/>
              <a:t>Friends</a:t>
            </a:r>
          </a:p>
          <a:p>
            <a:pPr lvl="1"/>
            <a:r>
              <a:rPr lang="en-US"/>
              <a:t>RA?</a:t>
            </a:r>
          </a:p>
          <a:p>
            <a:pPr lvl="1"/>
            <a:r>
              <a:rPr lang="en-US"/>
              <a:t>Cleaning staff</a:t>
            </a:r>
          </a:p>
          <a:p>
            <a:pPr lvl="1"/>
            <a:r>
              <a:rPr lang="en-US"/>
              <a:t>Campus police</a:t>
            </a:r>
          </a:p>
          <a:p>
            <a:r>
              <a:rPr lang="en-US"/>
              <a:t>Stakeholders far away</a:t>
            </a:r>
          </a:p>
          <a:p>
            <a:pPr lvl="1"/>
            <a:r>
              <a:rPr lang="en-US"/>
              <a:t>Parents</a:t>
            </a:r>
          </a:p>
          <a:p>
            <a:pPr lvl="1"/>
            <a:r>
              <a:rPr lang="en-US"/>
              <a:t>Insurance</a:t>
            </a:r>
          </a:p>
          <a:p>
            <a:pPr lvl="1"/>
            <a:r>
              <a:rPr lang="en-US"/>
              <a:t>University admin</a:t>
            </a:r>
          </a:p>
          <a:p>
            <a:pPr lvl="1"/>
            <a:r>
              <a:rPr lang="en-US"/>
              <a:t>Marketing</a:t>
            </a:r>
          </a:p>
          <a:p>
            <a:pPr lvl="1"/>
            <a:r>
              <a:rPr lang="en-US"/>
              <a:t>Company / maintenance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ED97C-3D39-0F42-97E5-C0333F9501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Non-targeted use</a:t>
            </a:r>
          </a:p>
          <a:p>
            <a:pPr lvl="1"/>
            <a:r>
              <a:rPr lang="en-US"/>
              <a:t>Burglar / crime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B932-D9AF-C34B-AC04-71A633DE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are we customers?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2FC2-F8E2-5A44-A6AA-181F3C44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480060" lvl="1" indent="0">
              <a:buNone/>
            </a:pPr>
            <a:r>
              <a:rPr lang="en-US"/>
              <a:t>“If you’re not paying for it, you’re not the customer; you’re the product being sold.”</a:t>
            </a:r>
          </a:p>
          <a:p>
            <a:pPr marL="685800" lvl="2" indent="0">
              <a:buNone/>
            </a:pPr>
            <a:r>
              <a:rPr lang="en-US" sz="800"/>
              <a:t>					</a:t>
            </a:r>
          </a:p>
          <a:p>
            <a:pPr marL="685800" lvl="2" indent="0">
              <a:buNone/>
            </a:pPr>
            <a:r>
              <a:rPr lang="en-US"/>
              <a:t>					— </a:t>
            </a:r>
            <a:r>
              <a:rPr lang="en-US">
                <a:hlinkClick r:id="rId3"/>
              </a:rPr>
              <a:t>Andrew Lewis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621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5130</TotalTime>
  <Words>1662</Words>
  <Application>Microsoft Macintosh PowerPoint</Application>
  <PresentationFormat>On-screen Show (4:3)</PresentationFormat>
  <Paragraphs>258</Paragraphs>
  <Slides>44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ArialMT</vt:lpstr>
      <vt:lpstr>Calibri</vt:lpstr>
      <vt:lpstr>Helvetica</vt:lpstr>
      <vt:lpstr>Helvetica Neue</vt:lpstr>
      <vt:lpstr>Mangal</vt:lpstr>
      <vt:lpstr>Black</vt:lpstr>
      <vt:lpstr>Dark patterns &amp; persuasion CSCI 3002 Fall 2018</vt:lpstr>
      <vt:lpstr>Where we are</vt:lpstr>
      <vt:lpstr>Quiz on Friday</vt:lpstr>
      <vt:lpstr>Clickers today</vt:lpstr>
      <vt:lpstr>Considering different perspectives on  “user-centered” design</vt:lpstr>
      <vt:lpstr>Perspectives</vt:lpstr>
      <vt:lpstr>Users vs. stakeholders  (or primary vs. secondary users)</vt:lpstr>
      <vt:lpstr>Lock users and stakeholders</vt:lpstr>
      <vt:lpstr>When are we customers?</vt:lpstr>
      <vt:lpstr>Tensions between user groups</vt:lpstr>
      <vt:lpstr>Group design problem</vt:lpstr>
      <vt:lpstr>Addressing parents-child relationships</vt:lpstr>
      <vt:lpstr>Some strategies</vt:lpstr>
      <vt:lpstr>Non-targeted use</vt:lpstr>
      <vt:lpstr>Non-targeted use</vt:lpstr>
      <vt:lpstr>Non-targeted smartphone uses</vt:lpstr>
      <vt:lpstr>Why we care about non-targeted use</vt:lpstr>
      <vt:lpstr>Making things difficult</vt:lpstr>
      <vt:lpstr>Making things difficult</vt:lpstr>
      <vt:lpstr>Different kinds of restrictions</vt:lpstr>
      <vt:lpstr>Next up</vt:lpstr>
      <vt:lpstr>No seriously</vt:lpstr>
      <vt:lpstr>Design noir</vt:lpstr>
      <vt:lpstr>PowerPoint Presentation</vt:lpstr>
      <vt:lpstr>PowerPoint Presentation</vt:lpstr>
      <vt:lpstr>Dark patterns</vt:lpstr>
      <vt:lpstr>Why study dark patterns?</vt:lpstr>
      <vt:lpstr>Examples</vt:lpstr>
      <vt:lpstr>Dark pattern examples from our experiences</vt:lpstr>
      <vt:lpstr>What are some goals of dark pattern practitioners?</vt:lpstr>
      <vt:lpstr>How dark patterns work</vt:lpstr>
      <vt:lpstr>Misdirecting user attention</vt:lpstr>
      <vt:lpstr>Understanding  dark patterns</vt:lpstr>
      <vt:lpstr>Example dark patterns</vt:lpstr>
      <vt:lpstr>Bait and switch</vt:lpstr>
      <vt:lpstr>Trick questions</vt:lpstr>
      <vt:lpstr>Disguised ads (and other bad stuff)</vt:lpstr>
      <vt:lpstr>Confirm shaming</vt:lpstr>
      <vt:lpstr>Perceived scarcity</vt:lpstr>
      <vt:lpstr>How to make our own dark patterns</vt:lpstr>
      <vt:lpstr>What to do about dark patterns</vt:lpstr>
      <vt:lpstr>Dark patterns in the physical world</vt:lpstr>
      <vt:lpstr>Further reading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Shaun Kane</cp:lastModifiedBy>
  <cp:revision>829</cp:revision>
  <dcterms:created xsi:type="dcterms:W3CDTF">2014-10-16T19:05:29Z</dcterms:created>
  <dcterms:modified xsi:type="dcterms:W3CDTF">2018-11-13T20:17:51Z</dcterms:modified>
</cp:coreProperties>
</file>